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1" r:id="rId2"/>
    <p:sldId id="276" r:id="rId27"/>
    <p:sldId id="277" r:id="rId28"/>
    <p:sldId id="278" r:id="rId29"/>
    <p:sldId id="256" r:id="rId3"/>
    <p:sldId id="274" r:id="rId25"/>
    <p:sldId id="275" r:id="rId26"/>
    <p:sldId id="272" r:id="rId23"/>
    <p:sldId id="273" r:id="rId24"/>
    <p:sldId id="257" r:id="rId4"/>
    <p:sldId id="258" r:id="rId5"/>
    <p:sldId id="259" r:id="rId6"/>
    <p:sldId id="260" r:id="rId7"/>
    <p:sldId id="261" r:id="rId8"/>
    <p:sldId id="262" r:id="rId9"/>
    <p:sldId id="263" r:id="rId10"/>
    <p:sldId id="279" r:id="rId3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5.xml"/><Relationship Id="rId4" Type="http://schemas.openxmlformats.org/officeDocument/2006/relationships/slide" Target="slides/slide10.xml"/><Relationship Id="rId5" Type="http://schemas.openxmlformats.org/officeDocument/2006/relationships/slide" Target="slides/slide11.xml"/><Relationship Id="rId6" Type="http://schemas.openxmlformats.org/officeDocument/2006/relationships/slide" Target="slides/slide12.xml"/><Relationship Id="rId7" Type="http://schemas.openxmlformats.org/officeDocument/2006/relationships/slide" Target="slides/slide13.xml"/><Relationship Id="rId8" Type="http://schemas.openxmlformats.org/officeDocument/2006/relationships/slide" Target="slides/slide14.xml"/><Relationship Id="rId9" Type="http://schemas.openxmlformats.org/officeDocument/2006/relationships/slide" Target="slides/slide15.xml"/><Relationship Id="rId10" Type="http://schemas.openxmlformats.org/officeDocument/2006/relationships/slide" Target="slides/slide16.xml"/><Relationship Id="rId11" Type="http://schemas.openxmlformats.org/officeDocument/2006/relationships/slide" Target="slides/slide18.xml"/><Relationship Id="rId12" Type="http://schemas.openxmlformats.org/officeDocument/2006/relationships/slide" Target="slides/slide19.xml"/><Relationship Id="rId13" Type="http://schemas.openxmlformats.org/officeDocument/2006/relationships/slide" Target="slides/slide20.xml"/><Relationship Id="rId14" Type="http://schemas.openxmlformats.org/officeDocument/2006/relationships/slide" Target="slides/slide21.xml"/><Relationship Id="rId15" Type="http://schemas.openxmlformats.org/officeDocument/2006/relationships/slide" Target="slides/slide22.xml"/><Relationship Id="rId16" Type="http://schemas.openxmlformats.org/officeDocument/2006/relationships/slide" Target="slides/slide23.xml"/><Relationship Id="rId17" Type="http://schemas.openxmlformats.org/officeDocument/2006/relationships/slide" Target="slides/slide24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slide" Target="slides/slide6.xml"/><Relationship Id="rId26" Type="http://schemas.openxmlformats.org/officeDocument/2006/relationships/slide" Target="slides/slide7.xml"/><Relationship Id="rId27" Type="http://schemas.openxmlformats.org/officeDocument/2006/relationships/slide" Target="slides/slide2.xml"/><Relationship Id="rId28" Type="http://schemas.openxmlformats.org/officeDocument/2006/relationships/slide" Target="slides/slide3.xml"/><Relationship Id="rId29" Type="http://schemas.openxmlformats.org/officeDocument/2006/relationships/slide" Target="slides/slide4.xml"/><Relationship Id="rId30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EAF2F1"/>
                    </a:solidFill>
                    <a:latin typeface="Calibri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TOTAL</c:v>
                </c:pt>
                <c:pt idx="1">
                  <c:v>Depto A</c:v>
                </c:pt>
                <c:pt idx="2">
                  <c:v>Depto B</c:v>
                </c:pt>
                <c:pt idx="3">
                  <c:v>Depto C</c:v>
                </c:pt>
                <c:pt idx="4">
                  <c:v>Depto D</c:v>
                </c:pt>
                <c:pt idx="5">
                  <c:v>Depto E</c:v>
                </c:pt>
                <c:pt idx="6">
                  <c:v>Depto F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62</c:v>
                </c:pt>
                <c:pt idx="2">
                  <c:v>63</c:v>
                </c:pt>
                <c:pt idx="3">
                  <c:v>37</c:v>
                </c:pt>
                <c:pt idx="4">
                  <c:v>33</c:v>
                </c:pt>
                <c:pt idx="5">
                  <c:v>28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9-4FFF-A557-BAFBA7041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rgbClr val="E8A33D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EAF2F1"/>
                    </a:solidFill>
                    <a:latin typeface="Calibri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TOTAL</c:v>
                </c:pt>
                <c:pt idx="1">
                  <c:v>Depto A</c:v>
                </c:pt>
                <c:pt idx="2">
                  <c:v>Depto B</c:v>
                </c:pt>
                <c:pt idx="3">
                  <c:v>Depto C</c:v>
                </c:pt>
                <c:pt idx="4">
                  <c:v>Depto D</c:v>
                </c:pt>
                <c:pt idx="5">
                  <c:v>Depto E</c:v>
                </c:pt>
                <c:pt idx="6">
                  <c:v>Depto F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35</c:v>
                </c:pt>
                <c:pt idx="1">
                  <c:v>82</c:v>
                </c:pt>
                <c:pt idx="2">
                  <c:v>68</c:v>
                </c:pt>
                <c:pt idx="3">
                  <c:v>34</c:v>
                </c:pt>
                <c:pt idx="4">
                  <c:v>35</c:v>
                </c:pt>
                <c:pt idx="5">
                  <c:v>24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9-4FFF-A557-BAFBA7041F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A9C2C6"/>
                </a:solidFill>
                <a:latin typeface="Calibri"/>
              </a:defRPr>
            </a:pPr>
            <a:endParaRPr lang="es-EC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95"/>
          <c:min val="0"/>
        </c:scaling>
        <c:delete val="0"/>
        <c:axPos val="l"/>
        <c:majorGridlines>
          <c:spPr>
            <a:ln w="12700" cap="flat">
              <a:solidFill>
                <a:srgbClr val="24505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A9C2C6"/>
                </a:solidFill>
                <a:latin typeface="Calibri"/>
              </a:defRPr>
            </a:pPr>
            <a:endParaRPr lang="es-EC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EAF2F1"/>
              </a:solidFill>
              <a:latin typeface="Calibri"/>
              <a:cs typeface="Calibri"/>
            </a:defRPr>
          </a:pPr>
          <a:endParaRPr lang="es-EC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98BE5-20BA-452F-9FCB-3F7CF8584AD5}" type="datetimeFigureOut">
              <a:rPr lang="es-EC" smtClean="0"/>
              <a:t>27/8/2026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5E6B2-7A1C-4E6C-9BEC-5D3C7E50EAB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0178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orcid.org/0000-0001-7911-5879" TargetMode="External"/><Relationship Id="rId3" Type="http://schemas.openxmlformats.org/officeDocument/2006/relationships/hyperlink" Target="https://scholar.google.com.ec/citations?user=5VlnGwcAAAAJ" TargetMode="External"/><Relationship Id="rId4" Type="http://schemas.openxmlformats.org/officeDocument/2006/relationships/hyperlink" Target="https://www.scopus.com/authid/detail.uri?authorId=55907610800" TargetMode="External"/><Relationship Id="rId5" Type="http://schemas.openxmlformats.org/officeDocument/2006/relationships/hyperlink" Target="https://huggingface.co/mleyvaz" TargetMode="External"/><Relationship Id="rId6" Type="http://schemas.openxmlformats.org/officeDocument/2006/relationships/hyperlink" Target="https://github.com/mleyvaz" TargetMode="External"/><Relationship Id="rId7" Type="http://schemas.openxmlformats.org/officeDocument/2006/relationships/hyperlink" Target="https://mleyvaz.github.io" TargetMode="External"/><Relationship Id="rId8" Type="http://schemas.openxmlformats.org/officeDocument/2006/relationships/hyperlink" Target="https://www.linkedin.com/in/mleyvaz" TargetMode="External"/><Relationship Id="rId9" Type="http://schemas.openxmlformats.org/officeDocument/2006/relationships/notesSlide" Target="../notesSlides/notesSlide2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053328"/>
            <a:ext cx="12192000" cy="12801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21792"/>
            <a:ext cx="2207941" cy="603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874519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FCC000"/>
                </a:solidFill>
                <a:latin typeface="Calibri"/>
              </a:rPr>
              <a:t>INGENIERÍA DE DATOS AGÉNTICA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331720"/>
            <a:ext cx="108813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4400" b="1" dirty="0">
                <a:solidFill>
                  <a:srgbClr val="FFFFFF"/>
                </a:solidFill>
                <a:latin typeface="Calibri Light"/>
              </a:rPr>
              <a:t>Pipelines de punta a punta</a:t>
            </a:r>
            <a:r>
              <a:rPr lang="es-EC" sz="4400" b="1">
                <a:solidFill>
                  <a:srgbClr val="FFFFFF"/>
                </a:solidFill>
                <a:latin typeface="Calibri Light"/>
              </a:rPr>
              <a:t> </a:t>
            </a:r>
            <a:endParaRPr sz="4400" b="1" dirty="0">
              <a:solidFill>
                <a:srgbClr val="FFFFFF"/>
              </a:solidFill>
              <a:latin typeface="Calibri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931920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BCCE0"/>
                </a:solidFill>
                <a:latin typeface="Calibri"/>
              </a:rPr>
              <a:t>Del ETL al data pipeline agéntico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BCCE0"/>
                </a:solidFill>
                <a:latin typeface="Calibri"/>
              </a:rPr>
              <a:t>— y las tres superficies para conducir el mismo motor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864608"/>
            <a:ext cx="2377440" cy="45720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5120640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BBCCE0"/>
                </a:solidFill>
                <a:latin typeface="Calibri"/>
              </a:rPr>
              <a:t>Maestría en Analítica de Datos</a:t>
            </a:r>
          </a:p>
          <a:p>
            <a:pPr algn="l">
              <a:spcAft>
                <a:spcPts val="600"/>
              </a:spcAft>
            </a:pPr>
            <a:r>
              <a:rPr sz="1250" b="0">
                <a:solidFill>
                  <a:srgbClr val="BBCCE0"/>
                </a:solidFill>
                <a:latin typeface="Calibri"/>
              </a:rPr>
              <a:t>Dr. Maikel Y. Leyva-Vázquez · Universidad Politécnica Salesiana · agosto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Quién los va a acompañar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Y por dónde pueden verificar cualquier cosa que yo afirme en clase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6903720" cy="370332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05840" y="2084831"/>
            <a:ext cx="6172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1">
                <a:solidFill>
                  <a:srgbClr val="EAF2F1"/>
                </a:solidFill>
                <a:latin typeface="Cambria"/>
              </a:rPr>
              <a:t>Dr. Maikel Yelandi Leyva Vázquez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633472"/>
            <a:ext cx="6172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2FA8B8"/>
                </a:solidFill>
                <a:latin typeface="Calibri"/>
              </a:rPr>
              <a:t>FORMACIÓN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889504"/>
            <a:ext cx="6172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>
                <a:solidFill>
                  <a:srgbClr val="EAF2F1"/>
                </a:solidFill>
                <a:latin typeface="Calibri"/>
              </a:rPr>
              <a:t>Doctor en Ciencias Técnicas — Universidad de las Ciencias Informáticas, La Habana (2013)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rgbClr val="EAF2F1"/>
                </a:solidFill>
                <a:latin typeface="Calibri"/>
              </a:rPr>
              <a:t>Máster en Bioinformática (INSTEC) · Ingeniero en Ciencias Informáticas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675887"/>
            <a:ext cx="6172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02C39A"/>
                </a:solidFill>
                <a:latin typeface="Calibri"/>
              </a:rPr>
              <a:t>DOCENCIA E INVESTIGACIÓN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931920"/>
            <a:ext cx="6172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>
                <a:solidFill>
                  <a:srgbClr val="EAF2F1"/>
                </a:solidFill>
                <a:latin typeface="Calibri"/>
              </a:rPr>
              <a:t>Coordinador Académico de Posgrado — Universidad Bolivariana del Ecuador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rgbClr val="EAF2F1"/>
                </a:solidFill>
                <a:latin typeface="Calibri"/>
              </a:rPr>
              <a:t>Investigador colaborador — Universidad de Guayaquil · Universidad Bernardo O'Higgins, Chile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4718304"/>
            <a:ext cx="6172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E8A33D"/>
                </a:solidFill>
                <a:latin typeface="Calibri"/>
              </a:rPr>
              <a:t>DIRECCIÓN EDITORIAL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974336"/>
            <a:ext cx="61722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>
                <a:solidFill>
                  <a:srgbClr val="EAF2F1"/>
                </a:solidFill>
                <a:latin typeface="Calibri"/>
              </a:rPr>
              <a:t>Editor-in-Chief — Neutrosophic Sets and Systems (University of New Mexico, Scopus Q1)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rgbClr val="EAF2F1"/>
                </a:solidFill>
                <a:latin typeface="Calibri"/>
              </a:rPr>
              <a:t>Editor-in-Chief — Neutrosophic Computing and Machine Learning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828800"/>
            <a:ext cx="3794760" cy="370332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092440" y="2084831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EAF2F1"/>
                </a:solidFill>
                <a:latin typeface="Cambria"/>
              </a:rPr>
              <a:t>PERFILES PÚBLICOS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2440" y="2487168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ORCID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2"/>
              </a:rPr>
              <a:t>0000-0001-7911-5879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2926080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GOOGLE SCHOLAR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3"/>
              </a:rPr>
              <a:t>290+ publicaciones indexadas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364992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SCOPUS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4"/>
              </a:rPr>
              <a:t>Author ID 55907610800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3803904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HUGGING FACE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5"/>
              </a:rPr>
              <a:t>Dataset geo-bias-llm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4242816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GITHUB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6"/>
              </a:rPr>
              <a:t>github.com/mleyvaz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4681728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SITIO PERSONAL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7"/>
              </a:rPr>
              <a:t>mleyvaz.github.io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2440" y="5120640"/>
            <a:ext cx="315468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950" b="1">
                <a:solidFill>
                  <a:srgbClr val="A9C2C6"/>
                </a:solidFill>
                <a:latin typeface="Calibri"/>
              </a:rPr>
              <a:t>LINKEDIN</a:t>
            </a:r>
          </a:p>
          <a:p>
            <a:pPr>
              <a:spcAft>
                <a:spcPts val="0"/>
              </a:spcAft>
            </a:pPr>
            <a:r>
              <a:rPr sz="1150">
                <a:solidFill>
                  <a:srgbClr val="02C39A"/>
                </a:solidFill>
                <a:latin typeface="Calibri"/>
                <a:hlinkClick r:id="rId8"/>
              </a:rPr>
              <a:t>linkedin.com/in/mleyvaz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715000"/>
            <a:ext cx="10881360" cy="73152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05840" y="5888736"/>
            <a:ext cx="10149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E8A33D"/>
                </a:solidFill>
                <a:latin typeface="Calibri"/>
              </a:rPr>
              <a:t>«La herramienta se elige por el problema, nunca al revés.» Es lo único que les voy a pedir desde el primer día.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La materia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Análisis, Explotación y Visualización de Datos · 409754 · Maestría en Analítica de Datos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2331720"/>
          </a:xfrm>
          <a:prstGeom prst="roundRect">
            <a:avLst>
              <a:gd name="adj" fmla="val 5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5349240" cy="73152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05840" y="2103120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2FA8B8"/>
                </a:solidFill>
                <a:latin typeface="Calibri"/>
              </a:rPr>
              <a:t>UNIDAD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395728"/>
            <a:ext cx="4617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AF2F1"/>
                </a:solidFill>
                <a:latin typeface="Cambria"/>
              </a:rPr>
              <a:t>Captura y extracción con procesos ETL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26080"/>
            <a:ext cx="461772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A9C2C6"/>
                </a:solidFill>
                <a:latin typeface="Calibri"/>
              </a:rPr>
              <a:t>Del portal de datos abiertos al tablero. Pentaho para el pipeline declarado, DuckDB para verificarlo y agentes para acelerarlo.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A9C2C6"/>
                </a:solidFill>
                <a:latin typeface="Calibri"/>
              </a:rPr>
              <a:t>Termina en un dato limpio del que usted responde.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349240" cy="2331720"/>
          </a:xfrm>
          <a:prstGeom prst="roundRect">
            <a:avLst>
              <a:gd name="adj" fmla="val 5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172200" y="1828800"/>
            <a:ext cx="5349240" cy="73152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537960" y="2103120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02C39A"/>
                </a:solidFill>
                <a:latin typeface="Calibri"/>
              </a:rPr>
              <a:t>UNIDAD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395728"/>
            <a:ext cx="4617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AF2F1"/>
                </a:solidFill>
                <a:latin typeface="Cambria"/>
              </a:rPr>
              <a:t>Fundamentos de IA en gestión documental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926080"/>
            <a:ext cx="461772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A9C2C6"/>
                </a:solidFill>
                <a:latin typeface="Calibri"/>
              </a:rPr>
              <a:t>Enseñarle a una máquina a leer: OCR, extracción estructurada, clasificación y un archivo al que se le pregunta en lenguaje natural.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A9C2C6"/>
                </a:solidFill>
                <a:latin typeface="Calibri"/>
              </a:rPr>
              <a:t>Termina en un expediente que cita su fuente.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343400"/>
            <a:ext cx="10881360" cy="73152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05840" y="4517136"/>
            <a:ext cx="10149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AF2F1"/>
                </a:solidFill>
                <a:latin typeface="Cambria"/>
              </a:rPr>
              <a:t>El recorrido completo:  documento o portal  →  OCR o ETL  →  base de datos  →  archivo consultable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257800"/>
            <a:ext cx="1737360" cy="658368"/>
          </a:xfrm>
          <a:prstGeom prst="roundRect">
            <a:avLst>
              <a:gd name="adj" fmla="val 10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0080" y="533095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2C39A"/>
                </a:solidFill>
                <a:latin typeface="Cambria"/>
              </a:rPr>
              <a:t>25 %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60527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>
                <a:solidFill>
                  <a:srgbClr val="A9C2C6"/>
                </a:solidFill>
                <a:latin typeface="Calibri"/>
              </a:rPr>
              <a:t>Arquitectura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468880" y="5257800"/>
            <a:ext cx="1737360" cy="658368"/>
          </a:xfrm>
          <a:prstGeom prst="roundRect">
            <a:avLst>
              <a:gd name="adj" fmla="val 10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468880" y="533095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2C39A"/>
                </a:solidFill>
                <a:latin typeface="Cambria"/>
              </a:rPr>
              <a:t>20 %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68880" y="560527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>
                <a:solidFill>
                  <a:srgbClr val="A9C2C6"/>
                </a:solidFill>
                <a:latin typeface="Calibri"/>
              </a:rPr>
              <a:t>Calidad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5257800"/>
            <a:ext cx="1737360" cy="658368"/>
          </a:xfrm>
          <a:prstGeom prst="roundRect">
            <a:avLst>
              <a:gd name="adj" fmla="val 10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4297680" y="533095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2C39A"/>
                </a:solidFill>
                <a:latin typeface="Cambria"/>
              </a:rPr>
              <a:t>20 %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7680" y="560527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>
                <a:solidFill>
                  <a:srgbClr val="A9C2C6"/>
                </a:solidFill>
                <a:latin typeface="Calibri"/>
              </a:rPr>
              <a:t>Gobernanza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26480" y="5257800"/>
            <a:ext cx="1737360" cy="658368"/>
          </a:xfrm>
          <a:prstGeom prst="roundRect">
            <a:avLst>
              <a:gd name="adj" fmla="val 10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126480" y="533095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2C39A"/>
                </a:solidFill>
                <a:latin typeface="Cambria"/>
              </a:rPr>
              <a:t>15 %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80" y="560527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>
                <a:solidFill>
                  <a:srgbClr val="A9C2C6"/>
                </a:solidFill>
                <a:latin typeface="Calibri"/>
              </a:rPr>
              <a:t>Reproducibilidad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955279" y="5257800"/>
            <a:ext cx="1737360" cy="658368"/>
          </a:xfrm>
          <a:prstGeom prst="roundRect">
            <a:avLst>
              <a:gd name="adj" fmla="val 10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955279" y="533095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2C39A"/>
                </a:solidFill>
                <a:latin typeface="Cambria"/>
              </a:rPr>
              <a:t>10 %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79" y="560527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>
                <a:solidFill>
                  <a:srgbClr val="A9C2C6"/>
                </a:solidFill>
                <a:latin typeface="Calibri"/>
              </a:rPr>
              <a:t>Eficiencia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784080" y="5257800"/>
            <a:ext cx="1737360" cy="658368"/>
          </a:xfrm>
          <a:prstGeom prst="roundRect">
            <a:avLst>
              <a:gd name="adj" fmla="val 10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9784080" y="533095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2C39A"/>
                </a:solidFill>
                <a:latin typeface="Cambria"/>
              </a:rPr>
              <a:t>10 %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84080" y="560527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>
                <a:solidFill>
                  <a:srgbClr val="A9C2C6"/>
                </a:solidFill>
                <a:latin typeface="Calibri"/>
              </a:rPr>
              <a:t>Criterio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126480"/>
            <a:ext cx="10881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A9C2C6"/>
                </a:solidFill>
                <a:latin typeface="Calibri"/>
              </a:rPr>
              <a:t>Fíjense en el reparto: arquitectura, gobernanza y criterio pesan más que el hecho de que el proceso corra. Correr es el mínimo, no el logro.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Ocho palabras que vamos a usar todo el semestre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No hace falta memorizarlas hoy. Sí hace falta que ninguna les suene rara en la semana tres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1874519"/>
            <a:ext cx="2514600" cy="64008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68680" y="2130552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Data pipeline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El género. Traer datos, procesarlos y dejarlos donde generen un producto.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187451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429000" y="1874519"/>
            <a:ext cx="2514600" cy="64008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657600" y="2130552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ETL / ELT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260603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Dos secuencias posibles de ese pipeline. Cambia dónde se transforma, no qué se hace.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87451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217920" y="1874519"/>
            <a:ext cx="2514600" cy="64008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446520" y="2130552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Bronze · silver · gold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260603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Tres estados del dato: crudo, conformado y listo para decidir. No son tres carpetas.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06839" y="187451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9006839" y="1874519"/>
            <a:ext cx="2514600" cy="64008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235439" y="2130552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Completitud ≠ validez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39" y="260603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Una columna sin un solo hueco puede estar llena de valores que no son datos.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84047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640080" y="3840479"/>
            <a:ext cx="2514600" cy="64008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68680" y="4096511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Centinela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457199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Un valor que finge ser dato: «SIN DATO», «N/A», 9999-12-31. Pasa cualquier control de nulos.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429000" y="384047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3429000" y="3840479"/>
            <a:ext cx="2514600" cy="64008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657600" y="4096511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Integridad referencial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7600" y="457199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Un pago a nombre de alguien que no aparece matriculado es un huérfano. Alguien decide qué hacer con él.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384047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6217920" y="3840479"/>
            <a:ext cx="2514600" cy="64008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46520" y="4096511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Reproducibilidad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520" y="457199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Si no se puede volver a correr y dar lo mismo, no es un pipeline: es una anécdota.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006839" y="3840479"/>
            <a:ext cx="2514600" cy="178308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9006839" y="3840479"/>
            <a:ext cx="2514600" cy="64008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235439" y="4096511"/>
            <a:ext cx="2057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EAF2F1"/>
                </a:solidFill>
                <a:latin typeface="Cambria"/>
              </a:rPr>
              <a:t>Harness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35439" y="4571999"/>
            <a:ext cx="2057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A9C2C6"/>
                </a:solidFill>
                <a:latin typeface="Calibri"/>
              </a:rPr>
              <a:t>Lo que le da manos al modelo: abrir archivos, ejecutar, verificar. Antigravity y agy son harnesses.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5989320"/>
            <a:ext cx="10881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A9C2C6"/>
                </a:solidFill>
                <a:latin typeface="Calibri"/>
              </a:rPr>
              <a:t>Las tres primeras ordenan el vocabulario. Las cinco restantes son las que más veces vamos a discutir: son las que separan un pipeline correcto de una conclusión correcta.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1005840"/>
            <a:ext cx="3291840" cy="3291840"/>
          </a:xfrm>
          <a:prstGeom prst="ellipse">
            <a:avLst/>
          </a:prstGeom>
          <a:solidFill>
            <a:srgbClr val="0F3B45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692640" y="2286000"/>
            <a:ext cx="2103120" cy="2103120"/>
          </a:xfrm>
          <a:prstGeom prst="ellipse">
            <a:avLst/>
          </a:prstGeom>
          <a:solidFill>
            <a:srgbClr val="16636B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77240" y="187452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Ingeniería de datos agéntica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77240" y="32918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pipelines de punta a punta con IA:</a:t>
            </a:r>
            <a:endParaRPr lang="en-US" sz="16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automatiza cada superficie y qué sigue siendo suyo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77240" y="4709160"/>
            <a:ext cx="4206240" cy="502920"/>
          </a:xfrm>
          <a:prstGeom prst="roundRect">
            <a:avLst>
              <a:gd name="adj" fmla="val 18182"/>
            </a:avLst>
          </a:prstGeom>
          <a:solidFill>
            <a:srgbClr val="143A44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77240" y="47091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Ecosistema para Analítica de Datos</a:t>
            </a:r>
            <a:endParaRPr lang="en-US" sz="130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El ecosistema, en cuatro capas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Sale una herramienta casi todos los días. No hace falta conocerlas: hace falta saber en qué capa caen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2514600" cy="31546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2688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353312" y="2130552"/>
            <a:ext cx="1554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AF2F1"/>
                </a:solidFill>
                <a:latin typeface="Cambria"/>
              </a:rPr>
              <a:t>Modelos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51176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2FA8B8"/>
                </a:solidFill>
                <a:latin typeface="Calibri"/>
              </a:rPr>
              <a:t>EL CEREBRO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19" y="3017520"/>
            <a:ext cx="1874519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Reciben texto, imagen o audio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y devuelven texto.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Claude · GPT · Grok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Kimi · Gemini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1874519"/>
            <a:ext cx="2514600" cy="31546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721608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142232" y="2130552"/>
            <a:ext cx="1554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AF2F1"/>
                </a:solidFill>
                <a:latin typeface="Cambria"/>
              </a:rPr>
              <a:t>Harnesses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2232" y="2551176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02C39A"/>
                </a:solidFill>
                <a:latin typeface="Calibri"/>
              </a:rPr>
              <a:t>LAS MANOS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017520"/>
            <a:ext cx="1874519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Le dan al modelo acceso real: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abrir, ejecutar, verificar.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Claude Code · Codex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OpenCode · Gemini CLI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Antigravity · agy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874519"/>
            <a:ext cx="2514600" cy="31546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510528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931152" y="2130552"/>
            <a:ext cx="1554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AF2F1"/>
                </a:solidFill>
                <a:latin typeface="Cambria"/>
              </a:rPr>
              <a:t>Asistentes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1152" y="2551176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E8A33D"/>
                </a:solidFill>
                <a:latin typeface="Calibri"/>
              </a:rPr>
              <a:t>EL ACOMPAÑAMIENTO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59" y="3017520"/>
            <a:ext cx="1874519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Agentes que siguen el trabajo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de forma continua.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Hermes · OpenClaw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06839" y="1874519"/>
            <a:ext cx="2514600" cy="31546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299447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720071" y="2130552"/>
            <a:ext cx="1554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AF2F1"/>
                </a:solidFill>
                <a:latin typeface="Cambria"/>
              </a:rPr>
              <a:t>Orquestadores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20071" y="2551176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2FA8B8"/>
                </a:solidFill>
                <a:latin typeface="Calibri"/>
              </a:rPr>
              <a:t>LA COORDINACIÓN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79" y="3017520"/>
            <a:ext cx="1874519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Coordinan varios agentes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a la vez.</a:t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150" b="0">
                <a:solidFill>
                  <a:srgbClr val="EAF2F1"/>
                </a:solidFill>
                <a:latin typeface="Calibri"/>
              </a:rPr>
              <a:t>Orca · Herder · Crowbot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349240"/>
            <a:ext cx="10881360" cy="731520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960120" y="5532120"/>
            <a:ext cx="102412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E8A33D"/>
                </a:solidFill>
                <a:latin typeface="Calibri"/>
              </a:rPr>
              <a:t>Un pipeline ETL no es ninguna de las cuatro: es una aplicación — lo que usted construye usando las capas.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Qué vamos a usar en esta materia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Cada elección es de disponibilidad y de gobernanza, no de moda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96012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73152" cy="960120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60120" y="1975104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2FA8B8"/>
                </a:solidFill>
                <a:latin typeface="Calibri"/>
              </a:rPr>
              <a:t>MODELO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304288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AF2F1"/>
                </a:solidFill>
                <a:latin typeface="Cambria"/>
              </a:rPr>
              <a:t>Familia Gemini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39" y="2011680"/>
            <a:ext cx="749807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A9C2C6"/>
                </a:solidFill>
                <a:latin typeface="Calibri"/>
              </a:rPr>
              <a:t>El motor por defecto de Antigravity. Contexto largo y multimodal: hace falta para leer un PDF escaneado y un CSV en la misma sesión.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880360"/>
            <a:ext cx="10881360" cy="96012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40080" y="2880360"/>
            <a:ext cx="73152" cy="960120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60120" y="3026664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02C39A"/>
                </a:solidFill>
                <a:latin typeface="Calibri"/>
              </a:rPr>
              <a:t>HARNESS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355848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AF2F1"/>
                </a:solidFill>
                <a:latin typeface="Cambria"/>
              </a:rPr>
              <a:t>Antigravity 2.0 · IDE · agy CLI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063240"/>
            <a:ext cx="749807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A9C2C6"/>
                </a:solidFill>
                <a:latin typeface="Calibri"/>
              </a:rPr>
              <a:t>Las tres superficies del mismo motor, y las tres se instalan: se despacha en la app, se verifica en el IDE, se automatiza en la terminal.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931920"/>
            <a:ext cx="10881360" cy="96012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40080" y="3931920"/>
            <a:ext cx="73152" cy="96012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60120" y="4078224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E8A33D"/>
                </a:solidFill>
                <a:latin typeface="Calibri"/>
              </a:rPr>
              <a:t>ASISTENTES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407408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AF2F1"/>
                </a:solidFill>
                <a:latin typeface="Cambria"/>
              </a:rPr>
              <a:t>Ninguno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39" y="4114800"/>
            <a:ext cx="749807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A9C2C6"/>
                </a:solidFill>
                <a:latin typeface="Calibri"/>
              </a:rPr>
              <a:t>Se explican para que reconozcan la capa. Hermes y OpenClaw acompañan trabajo continuo; en diez semanas no hay continuidad que acompañar.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983479"/>
            <a:ext cx="10881360" cy="96012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40080" y="4983479"/>
            <a:ext cx="73152" cy="960120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60120" y="5129783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1">
                <a:solidFill>
                  <a:srgbClr val="2FA8B8"/>
                </a:solidFill>
                <a:latin typeface="Calibri"/>
              </a:rPr>
              <a:t>ORQUESTADORES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458967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AF2F1"/>
                </a:solidFill>
                <a:latin typeface="Cambria"/>
              </a:rPr>
              <a:t>Ninguno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49039" y="5166359"/>
            <a:ext cx="749807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A9C2C6"/>
                </a:solidFill>
                <a:latin typeface="Calibri"/>
              </a:rPr>
              <a:t>Orca, Herder o Crowbot coordinan flotas de agentes. Con 18 estudiantes y un portátil cada uno, la coordinación la hacen ustedes.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6053328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960120" y="6181344"/>
            <a:ext cx="102412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8A33D"/>
                </a:solidFill>
                <a:latin typeface="Calibri"/>
              </a:rPr>
              <a:t>Y una quinta cosa que no es capa: OpenRouter. Es una pasarela de modelos — un conmutador que deja cambiar de cerebro sin tocar el harness.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ETL ya no es el marco. Es un caso particular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El género es el data pipeline; ETL y ELT son dos de sus secuencias posibles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3474720" cy="306324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2688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353312" y="2130552"/>
            <a:ext cx="25146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EAF2F1"/>
                </a:solidFill>
                <a:latin typeface="Cambria"/>
              </a:rPr>
              <a:t>ETL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51176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2FA8B8"/>
                </a:solidFill>
                <a:latin typeface="Calibri"/>
              </a:rPr>
              <a:t>TRANSFORMAR ANTES DE GUARDAR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19" y="3017520"/>
            <a:ext cx="2834639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Se extrae, se transforma en un motor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aparte y recién después se carga.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Es lo que dice el sílabo y lo que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hace Pentaho. Sigue siendo válido.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1874519"/>
            <a:ext cx="3474720" cy="306324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700016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120640" y="2130552"/>
            <a:ext cx="25146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EAF2F1"/>
                </a:solidFill>
                <a:latin typeface="Cambria"/>
              </a:rPr>
              <a:t>ELT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2551176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02C39A"/>
                </a:solidFill>
                <a:latin typeface="Calibri"/>
              </a:rPr>
              <a:t>GUARDAR Y TRANSFORMAR DENTRO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3017520"/>
            <a:ext cx="2834639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Se carga primero al almacén y la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transformación ocurre allí, en SQL.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Es lo que haremos con DuckDB: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el archivo se consulta donde está.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74736" y="1874519"/>
            <a:ext cx="3474720" cy="306324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8467344" y="2185415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887967" y="2130552"/>
            <a:ext cx="25146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EAF2F1"/>
                </a:solidFill>
                <a:latin typeface="Cambria"/>
              </a:rPr>
              <a:t>Pipeline agéntico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87967" y="2551176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>
                <a:solidFill>
                  <a:srgbClr val="E8A33D"/>
                </a:solidFill>
                <a:latin typeface="Calibri"/>
              </a:rPr>
              <a:t>OBJETIVO DECLARADO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94776" y="3017520"/>
            <a:ext cx="2834639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El orden deja de fijarse por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adelantado: se declara el resultado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y el agente arma el camino.</a:t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/>
            </a:r>
          </a:p>
          <a:p>
            <a:pPr algn="l">
              <a:spcAft>
                <a:spcPts val="7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No siempre cabe en tres letras.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138928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60120" y="528523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50" b="0">
                <a:solidFill>
                  <a:srgbClr val="EAF2F1"/>
                </a:solidFill>
                <a:latin typeface="Calibri"/>
              </a:rPr>
              <a:t>«El flujo extraer-transformar-cargar es una subcategoría de un data pipeline.»</a:t>
            </a:r>
          </a:p>
          <a:p>
            <a:pPr algn="l">
              <a:spcAft>
                <a:spcPts val="300"/>
              </a:spcAft>
            </a:pPr>
            <a:r>
              <a:rPr sz="1350" b="0">
                <a:solidFill>
                  <a:srgbClr val="EAF2F1"/>
                </a:solidFill>
                <a:latin typeface="Calibri"/>
              </a:rPr>
              <a:t>Needham, Hunger y Simons, DuckDB in Action, cap. 8 — el libro obligatorio de la materia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Un pipeline de punta a punta, con IA en cada tramo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El agente entra en los cuatro tramos. La decisión de la fila de abajo, en ninguno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2615184" cy="777240"/>
          </a:xfrm>
          <a:prstGeom prst="roundRect">
            <a:avLst>
              <a:gd name="adj" fmla="val 8000"/>
            </a:avLst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40080" y="1874519"/>
            <a:ext cx="2615184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B2027"/>
                </a:solidFill>
                <a:latin typeface="Cambria"/>
              </a:rPr>
              <a:t>Ingestión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632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41247" y="32461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Descarga, APIs, PDF, XLSX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6634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41247" y="48463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2FA8B8"/>
                </a:solidFill>
                <a:latin typeface="Calibri"/>
              </a:rPr>
              <a:t>Elegir la fuente y su licencia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92424" y="1874519"/>
            <a:ext cx="2615184" cy="777240"/>
          </a:xfrm>
          <a:prstGeom prst="roundRect">
            <a:avLst>
              <a:gd name="adj" fmla="val 8000"/>
            </a:avLst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392424" y="1874519"/>
            <a:ext cx="2615184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B2027"/>
                </a:solidFill>
                <a:latin typeface="Cambria"/>
              </a:rPr>
              <a:t>Transformación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92424" y="30632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593592" y="32461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SQL en DuckDB, joins, reglas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92424" y="46634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593592" y="48463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02C39A"/>
                </a:solidFill>
                <a:latin typeface="Calibri"/>
              </a:rPr>
              <a:t>Definir la unidad de análisis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44768" y="1874519"/>
            <a:ext cx="2615184" cy="777240"/>
          </a:xfrm>
          <a:prstGeom prst="roundRect">
            <a:avLst>
              <a:gd name="adj" fmla="val 8000"/>
            </a:avLst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144768" y="1874519"/>
            <a:ext cx="2615184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B2027"/>
                </a:solidFill>
                <a:latin typeface="Cambria"/>
              </a:rPr>
              <a:t>Orquestación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44768" y="30632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345936" y="32461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Orden, dependencias, reejecución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44768" y="46634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45936" y="48463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8A33D"/>
                </a:solidFill>
                <a:latin typeface="Calibri"/>
              </a:rPr>
              <a:t>Fijar qué corre y cuándo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97111" y="1874519"/>
            <a:ext cx="2615184" cy="777240"/>
          </a:xfrm>
          <a:prstGeom prst="roundRect">
            <a:avLst>
              <a:gd name="adj" fmla="val 8000"/>
            </a:avLst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897111" y="1874519"/>
            <a:ext cx="2615184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B2027"/>
                </a:solidFill>
                <a:latin typeface="Cambria"/>
              </a:rPr>
              <a:t>Producto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97111" y="30632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9098280" y="32461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Tablero, informe, archivo consultable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897111" y="4663440"/>
            <a:ext cx="2615184" cy="1143000"/>
          </a:xfrm>
          <a:prstGeom prst="roundRect">
            <a:avLst>
              <a:gd name="adj" fmla="val 6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098280" y="4846320"/>
            <a:ext cx="221284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2FA8B8"/>
                </a:solidFill>
                <a:latin typeface="Calibri"/>
              </a:rPr>
              <a:t>Juzgar si el resultado tiene sentido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2761488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A9C2C6"/>
                </a:solidFill>
                <a:latin typeface="Calibri"/>
              </a:rPr>
              <a:t>EL AGENTE EJECUTA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4361688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A9C2C6"/>
                </a:solidFill>
                <a:latin typeface="Calibri"/>
              </a:rPr>
              <a:t>USTED DECIDE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035040"/>
            <a:ext cx="10881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A9C2C6"/>
                </a:solidFill>
                <a:latin typeface="Calibri"/>
              </a:rPr>
              <a:t>El agente cubre la fila de arriba de punta a punta. La de abajo no depende del archivo: depende de la pregunta.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formas de conducir al mismo agente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Cambia la interfaz y el ritmo de trabajo, no el motor que ejecuta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74720" cy="3977640"/>
          </a:xfrm>
          <a:prstGeom prst="roundRect">
            <a:avLst>
              <a:gd name="adj" fmla="val 1579"/>
            </a:avLst>
          </a:prstGeom>
          <a:solidFill>
            <a:srgbClr val="143A44"/>
          </a:solidFill>
          <a:ln/>
        </p:spPr>
      </p:sp>
      <p:sp>
        <p:nvSpPr>
          <p:cNvPr id="5" name="Shape 3"/>
          <p:cNvSpPr/>
          <p:nvPr/>
        </p:nvSpPr>
        <p:spPr>
          <a:xfrm>
            <a:off x="932688" y="2139696"/>
            <a:ext cx="274320" cy="274320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6" name="Text 4"/>
          <p:cNvSpPr/>
          <p:nvPr/>
        </p:nvSpPr>
        <p:spPr>
          <a:xfrm>
            <a:off x="1353312" y="208483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Manager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353312" y="2505456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50" dirty="0">
                <a:solidFill>
                  <a:srgbClr val="2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ASÍNCRONO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960120" y="2971800"/>
            <a:ext cx="2926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define objetivos, no escribe código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Hasta 5 agentes en paralelo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Avisa cuando necesita input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 Artifacts revisables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34840" y="1828800"/>
            <a:ext cx="3474720" cy="3977640"/>
          </a:xfrm>
          <a:prstGeom prst="roundRect">
            <a:avLst>
              <a:gd name="adj" fmla="val 1579"/>
            </a:avLst>
          </a:prstGeom>
          <a:solidFill>
            <a:srgbClr val="143A44"/>
          </a:solidFill>
          <a:ln/>
        </p:spPr>
      </p:sp>
      <p:sp>
        <p:nvSpPr>
          <p:cNvPr id="10" name="Shape 8"/>
          <p:cNvSpPr/>
          <p:nvPr/>
        </p:nvSpPr>
        <p:spPr>
          <a:xfrm>
            <a:off x="4727448" y="2139696"/>
            <a:ext cx="274320" cy="2743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5148072" y="208483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Editor / IDE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148072" y="2505456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SÍNCRONO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754880" y="2971800"/>
            <a:ext cx="2926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Fork de VS Code: extensiones y atajos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Árbol de archivos, terminal, diffs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Autocompletado y comandos en lenguaje natural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contextual en panel lateral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0" y="1828800"/>
            <a:ext cx="3474720" cy="3977640"/>
          </a:xfrm>
          <a:prstGeom prst="roundRect">
            <a:avLst>
              <a:gd name="adj" fmla="val 1579"/>
            </a:avLst>
          </a:prstGeom>
          <a:solidFill>
            <a:srgbClr val="143A44"/>
          </a:solidFill>
          <a:ln/>
        </p:spPr>
      </p:sp>
      <p:sp>
        <p:nvSpPr>
          <p:cNvPr id="15" name="Shape 13"/>
          <p:cNvSpPr/>
          <p:nvPr/>
        </p:nvSpPr>
        <p:spPr>
          <a:xfrm>
            <a:off x="8522208" y="2139696"/>
            <a:ext cx="274320" cy="27432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Text 14"/>
          <p:cNvSpPr/>
          <p:nvPr/>
        </p:nvSpPr>
        <p:spPr>
          <a:xfrm>
            <a:off x="8942832" y="208483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agy · CLI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42832" y="2505456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/ HEADLESS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549640" y="2971800"/>
            <a:ext cx="2926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Binario único, sin interfaz gráfica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Subagentes y comandos de barra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Invocable desde un script o pipeline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Sesiones exportables a la app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60350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tres leen y escriben los mismos archivos, y comparten permisos y skills. El Manager migra a una app autónoma: Antigravity 2.0.</a:t>
            </a:r>
            <a:endParaRPr lang="en-US" sz="1300" dirty="0"/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Cuatro superficies, un solo motor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 comparten el mismo agent harness: los permisos y las skills se sincronizan entre ellas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2514600" cy="3566160"/>
          </a:xfrm>
          <a:prstGeom prst="roundRect">
            <a:avLst>
              <a:gd name="adj" fmla="val 2182"/>
            </a:avLst>
          </a:prstGeom>
          <a:solidFill>
            <a:srgbClr val="143A44"/>
          </a:solidFill>
          <a:ln/>
        </p:spPr>
      </p:sp>
      <p:sp>
        <p:nvSpPr>
          <p:cNvPr id="5" name="Text 3"/>
          <p:cNvSpPr/>
          <p:nvPr/>
        </p:nvSpPr>
        <p:spPr>
          <a:xfrm>
            <a:off x="896112" y="212140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Antigravity 2.0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96112" y="25237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de escritorio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96112" y="301752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Torre de control. Agentes en paralelo, tareas programadas.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96112" y="4800600"/>
            <a:ext cx="2011680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896112" y="480060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INSTALADO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429000" y="1874520"/>
            <a:ext cx="2514600" cy="3566160"/>
          </a:xfrm>
          <a:prstGeom prst="roundRect">
            <a:avLst>
              <a:gd name="adj" fmla="val 2182"/>
            </a:avLst>
          </a:prstGeom>
          <a:solidFill>
            <a:srgbClr val="143A44"/>
          </a:solidFill>
          <a:ln/>
        </p:spPr>
      </p:sp>
      <p:sp>
        <p:nvSpPr>
          <p:cNvPr id="11" name="Text 9"/>
          <p:cNvSpPr/>
          <p:nvPr/>
        </p:nvSpPr>
        <p:spPr>
          <a:xfrm>
            <a:off x="3685032" y="212140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Antigravity IDE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3685032" y="25237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85032" y="301752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Fork de VS Code. Inspección, diffs, terminal, extensiones.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685032" y="4800600"/>
            <a:ext cx="2011680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3685032" y="480060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INSTALADO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17920" y="1874520"/>
            <a:ext cx="2514600" cy="3566160"/>
          </a:xfrm>
          <a:prstGeom prst="roundRect">
            <a:avLst>
              <a:gd name="adj" fmla="val 2182"/>
            </a:avLst>
          </a:prstGeom>
          <a:solidFill>
            <a:srgbClr val="143A44"/>
          </a:solidFill>
          <a:ln/>
        </p:spPr>
      </p:sp>
      <p:sp>
        <p:nvSpPr>
          <p:cNvPr id="17" name="Text 15"/>
          <p:cNvSpPr/>
          <p:nvPr/>
        </p:nvSpPr>
        <p:spPr>
          <a:xfrm>
            <a:off x="6473952" y="212140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agy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6473952" y="25237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 en terminal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73952" y="301752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Mismo motor sin GUI. Subagentes y comandos de barra.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73952" y="4800600"/>
            <a:ext cx="2011680" cy="384048"/>
          </a:xfrm>
          <a:prstGeom prst="roundRect">
            <a:avLst>
              <a:gd name="adj" fmla="val 19048"/>
            </a:avLst>
          </a:prstGeom>
          <a:solidFill>
            <a:srgbClr val="E8A33D"/>
          </a:solidFill>
          <a:ln/>
        </p:spPr>
      </p:sp>
      <p:sp>
        <p:nvSpPr>
          <p:cNvPr id="21" name="Text 19"/>
          <p:cNvSpPr/>
          <p:nvPr/>
        </p:nvSpPr>
        <p:spPr>
          <a:xfrm>
            <a:off x="6473952" y="480060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PENDIENTE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006840" y="1874520"/>
            <a:ext cx="2514600" cy="3566160"/>
          </a:xfrm>
          <a:prstGeom prst="roundRect">
            <a:avLst>
              <a:gd name="adj" fmla="val 2182"/>
            </a:avLst>
          </a:prstGeom>
          <a:solidFill>
            <a:srgbClr val="143A44"/>
          </a:solidFill>
          <a:ln/>
        </p:spPr>
      </p:sp>
      <p:sp>
        <p:nvSpPr>
          <p:cNvPr id="23" name="Text 21"/>
          <p:cNvSpPr/>
          <p:nvPr/>
        </p:nvSpPr>
        <p:spPr>
          <a:xfrm>
            <a:off x="9262872" y="212140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SDK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9262872" y="25237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Librería Python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262872" y="301752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agentes propios sobre el mismo runtime.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262872" y="4800600"/>
            <a:ext cx="2011680" cy="384048"/>
          </a:xfrm>
          <a:prstGeom prst="roundRect">
            <a:avLst>
              <a:gd name="adj" fmla="val 19048"/>
            </a:avLst>
          </a:prstGeom>
          <a:solidFill>
            <a:srgbClr val="2FA8B8"/>
          </a:solidFill>
          <a:ln/>
        </p:spPr>
      </p:sp>
      <p:sp>
        <p:nvSpPr>
          <p:cNvPr id="27" name="Text 25"/>
          <p:cNvSpPr/>
          <p:nvPr/>
        </p:nvSpPr>
        <p:spPr>
          <a:xfrm>
            <a:off x="9262872" y="480060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OPCIONAL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 dos superficies más — Managed Agents API y Gemini Enterprise — orientadas a despliegue en servidor.</a:t>
            </a:r>
            <a:endParaRPr lang="en-US" sz="1300" dirty="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qué cambia el trabajo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783080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46120" y="1783080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2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Manager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126480" y="178308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 / IDE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915400" y="1783080"/>
            <a:ext cx="2514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agy · CLI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2532888"/>
            <a:ext cx="10881360" cy="658368"/>
          </a:xfrm>
          <a:prstGeom prst="roundRect">
            <a:avLst>
              <a:gd name="adj" fmla="val 5556"/>
            </a:avLst>
          </a:prstGeom>
          <a:solidFill>
            <a:srgbClr val="143A44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2532888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rol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246120" y="2532888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Arquitecto, supervisor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126480" y="2532888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Analista, revisor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915400" y="2532888"/>
            <a:ext cx="2514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Operador, automatizador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282696"/>
            <a:ext cx="10881360" cy="658368"/>
          </a:xfrm>
          <a:prstGeom prst="roundRect">
            <a:avLst>
              <a:gd name="adj" fmla="val 5556"/>
            </a:avLst>
          </a:prstGeom>
          <a:solidFill>
            <a:srgbClr val="1B4A54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282696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Ritmo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246120" y="3282696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Asíncrono, en paralelo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126480" y="328269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Síncrono, secuencial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915400" y="3282696"/>
            <a:ext cx="2514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Síncrono o headless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032504"/>
            <a:ext cx="10881360" cy="658368"/>
          </a:xfrm>
          <a:prstGeom prst="roundRect">
            <a:avLst>
              <a:gd name="adj" fmla="val 5556"/>
            </a:avLst>
          </a:prstGeom>
          <a:solidFill>
            <a:srgbClr val="143A44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032504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de trabajo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3246120" y="4032504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Tarea completa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126480" y="4032504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Archivo, celda, línea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915400" y="4032504"/>
            <a:ext cx="2514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Comando o sesión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4782312"/>
            <a:ext cx="10881360" cy="658368"/>
          </a:xfrm>
          <a:prstGeom prst="roundRect">
            <a:avLst>
              <a:gd name="adj" fmla="val 5556"/>
            </a:avLst>
          </a:prstGeom>
          <a:solidFill>
            <a:srgbClr val="1B4A54"/>
          </a:solidFill>
          <a:ln/>
        </p:spPr>
      </p:sp>
      <p:sp>
        <p:nvSpPr>
          <p:cNvPr id="23" name="Text 21"/>
          <p:cNvSpPr/>
          <p:nvPr/>
        </p:nvSpPr>
        <p:spPr>
          <a:xfrm>
            <a:off x="868680" y="4782312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el detalle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246120" y="4782312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resumen y artefactos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126480" y="4782312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— todo el estado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915400" y="4782312"/>
            <a:ext cx="2514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— diffs y logs en texto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5532120"/>
            <a:ext cx="10881360" cy="658368"/>
          </a:xfrm>
          <a:prstGeom prst="roundRect">
            <a:avLst>
              <a:gd name="adj" fmla="val 5556"/>
            </a:avLst>
          </a:prstGeom>
          <a:solidFill>
            <a:srgbClr val="143A44"/>
          </a:solidFill>
          <a:ln/>
        </p:spPr>
      </p:sp>
      <p:sp>
        <p:nvSpPr>
          <p:cNvPr id="28" name="Text 26"/>
          <p:cNvSpPr/>
          <p:nvPr/>
        </p:nvSpPr>
        <p:spPr>
          <a:xfrm>
            <a:off x="868680" y="5532120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Reproducible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3246120" y="5532120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Conversación: no se re-ejecuta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6126480" y="55321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Script: determinista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915400" y="5532120"/>
            <a:ext cx="2514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Invocable desde un pipeline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40080" y="64008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última fila es la que decide si un análisis es publicable: un chat no se versiona ni se audita.</a:t>
            </a:r>
            <a:endParaRPr lang="en-US" sz="1300" dirty="0"/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Cuánta correa darle al agente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 modos configurables — la decisión no es técnica, es de gobernanza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166360" cy="1691640"/>
          </a:xfrm>
          <a:prstGeom prst="roundRect">
            <a:avLst>
              <a:gd name="adj" fmla="val 3243"/>
            </a:avLst>
          </a:prstGeom>
          <a:solidFill>
            <a:srgbClr val="143A44"/>
          </a:solidFill>
          <a:ln/>
        </p:spPr>
      </p:sp>
      <p:sp>
        <p:nvSpPr>
          <p:cNvPr id="5" name="Shape 3"/>
          <p:cNvSpPr/>
          <p:nvPr/>
        </p:nvSpPr>
        <p:spPr>
          <a:xfrm>
            <a:off x="1005840" y="2240280"/>
            <a:ext cx="420624" cy="420624"/>
          </a:xfrm>
          <a:prstGeom prst="ellipse">
            <a:avLst/>
          </a:prstGeom>
          <a:solidFill>
            <a:srgbClr val="E86A5C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22402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54480" y="21945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6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Strict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51560" y="2761488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Pide permiso antes de casi cada acción. Lento, pero nada ocurre sin que usted lo vea.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5080" y="1920240"/>
            <a:ext cx="5166360" cy="1691640"/>
          </a:xfrm>
          <a:prstGeom prst="roundRect">
            <a:avLst>
              <a:gd name="adj" fmla="val 3243"/>
            </a:avLst>
          </a:prstGeom>
          <a:solidFill>
            <a:srgbClr val="143A44"/>
          </a:solidFill>
          <a:ln/>
        </p:spPr>
      </p:sp>
      <p:sp>
        <p:nvSpPr>
          <p:cNvPr id="10" name="Shape 8"/>
          <p:cNvSpPr/>
          <p:nvPr/>
        </p:nvSpPr>
        <p:spPr>
          <a:xfrm>
            <a:off x="6720840" y="2240280"/>
            <a:ext cx="420624" cy="42062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6720840" y="22402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69480" y="21945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Review-driven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766560" y="2761488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Trabaja solo y se detiene en los puntos de decisión. Es el modo recomendado por defecto.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886200"/>
            <a:ext cx="5166360" cy="1691640"/>
          </a:xfrm>
          <a:prstGeom prst="roundRect">
            <a:avLst>
              <a:gd name="adj" fmla="val 3243"/>
            </a:avLst>
          </a:prstGeom>
          <a:solidFill>
            <a:srgbClr val="143A44"/>
          </a:solidFill>
          <a:ln/>
        </p:spPr>
      </p:sp>
      <p:sp>
        <p:nvSpPr>
          <p:cNvPr id="15" name="Shape 13"/>
          <p:cNvSpPr/>
          <p:nvPr/>
        </p:nvSpPr>
        <p:spPr>
          <a:xfrm>
            <a:off x="1005840" y="4206240"/>
            <a:ext cx="420624" cy="42062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4206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54480" y="416052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Agent-driven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051560" y="4727448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solicita revisión. Corre de principio a fin y presenta el resultado.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355080" y="3886200"/>
            <a:ext cx="5166360" cy="1691640"/>
          </a:xfrm>
          <a:prstGeom prst="roundRect">
            <a:avLst>
              <a:gd name="adj" fmla="val 3243"/>
            </a:avLst>
          </a:prstGeom>
          <a:solidFill>
            <a:srgbClr val="143A44"/>
          </a:solidFill>
          <a:ln/>
        </p:spPr>
      </p:sp>
      <p:sp>
        <p:nvSpPr>
          <p:cNvPr id="20" name="Shape 18"/>
          <p:cNvSpPr/>
          <p:nvPr/>
        </p:nvSpPr>
        <p:spPr>
          <a:xfrm>
            <a:off x="6720840" y="4206240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21" name="Text 19"/>
          <p:cNvSpPr/>
          <p:nvPr/>
        </p:nvSpPr>
        <p:spPr>
          <a:xfrm>
            <a:off x="6720840" y="4206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269480" y="416052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8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766560" y="4727448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define qué clases de acción requieren aprobación explícita.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0080" y="59436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autonomía no es mejor ni peor: mueve el punto donde usted asume el riesgo.</a:t>
            </a:r>
            <a:endParaRPr lang="en-US" sz="1300" dirty="0"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asimetría del oráculo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la autonomía rinde distinto en desarrollo que en analítica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166360" cy="4114800"/>
          </a:xfrm>
          <a:prstGeom prst="roundRect">
            <a:avLst>
              <a:gd name="adj" fmla="val 1333"/>
            </a:avLst>
          </a:prstGeom>
          <a:solidFill>
            <a:srgbClr val="143A44"/>
          </a:solidFill>
          <a:ln/>
        </p:spPr>
      </p:sp>
      <p:sp>
        <p:nvSpPr>
          <p:cNvPr id="5" name="Text 3"/>
          <p:cNvSpPr/>
          <p:nvPr/>
        </p:nvSpPr>
        <p:spPr>
          <a:xfrm>
            <a:off x="1051560" y="208483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Desarrollo de software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051560" y="254203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¿Funciona?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051560" y="3200400"/>
            <a:ext cx="4480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código compila o no compila</a:t>
            </a:r>
            <a:endParaRPr lang="en-US" sz="14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tests pasan o fallan</a:t>
            </a:r>
            <a:endParaRPr lang="en-US" sz="14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página carga o no carga</a:t>
            </a:r>
            <a:endParaRPr lang="en-US" sz="14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cierra su propio ciclo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51560" y="5212080"/>
            <a:ext cx="4480560" cy="475488"/>
          </a:xfrm>
          <a:prstGeom prst="roundRect">
            <a:avLst>
              <a:gd name="adj" fmla="val 15385"/>
            </a:avLst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1051560" y="5212080"/>
            <a:ext cx="4480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Verificación automatizable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355080" y="1828800"/>
            <a:ext cx="5166360" cy="4114800"/>
          </a:xfrm>
          <a:prstGeom prst="roundRect">
            <a:avLst>
              <a:gd name="adj" fmla="val 1333"/>
            </a:avLst>
          </a:prstGeom>
          <a:solidFill>
            <a:srgbClr val="143A44"/>
          </a:solidFill>
          <a:ln/>
        </p:spPr>
      </p:sp>
      <p:sp>
        <p:nvSpPr>
          <p:cNvPr id="11" name="Text 9"/>
          <p:cNvSpPr/>
          <p:nvPr/>
        </p:nvSpPr>
        <p:spPr>
          <a:xfrm>
            <a:off x="6766560" y="208483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Analítica de datos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766560" y="254203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¿Es verdad?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6766560" y="3200400"/>
            <a:ext cx="4480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análisis equivocado corre perfectamente</a:t>
            </a:r>
            <a:endParaRPr lang="en-US" sz="14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modelo mal especificado da R² alto</a:t>
            </a:r>
            <a:endParaRPr lang="en-US" sz="14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muestra truncada da coeficientes limpios</a:t>
            </a:r>
            <a:endParaRPr lang="en-US" sz="14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cierra el ciclo salvo usted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766560" y="5212080"/>
            <a:ext cx="4480560" cy="475488"/>
          </a:xfrm>
          <a:prstGeom prst="roundRect">
            <a:avLst>
              <a:gd name="adj" fmla="val 15385"/>
            </a:avLst>
          </a:prstGeom>
          <a:solidFill>
            <a:srgbClr val="E8A33D"/>
          </a:solidFill>
          <a:ln/>
        </p:spPr>
      </p:sp>
      <p:sp>
        <p:nvSpPr>
          <p:cNvPr id="15" name="Text 13"/>
          <p:cNvSpPr/>
          <p:nvPr/>
        </p:nvSpPr>
        <p:spPr>
          <a:xfrm>
            <a:off x="6766560" y="5212080"/>
            <a:ext cx="4480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Verificación irreductiblemente humana</a:t>
            </a:r>
            <a:endParaRPr lang="en-US" sz="1250" dirty="0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código corre. La conclusión está invertida.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Admisiones de posgrado, UC Berkeley, 1973 — tasa de admisión (%)</a:t>
            </a:r>
            <a:endParaRPr lang="en-US" sz="15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640080" y="1828800"/>
          <a:ext cx="694944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863840" y="1828800"/>
            <a:ext cx="3657600" cy="4023360"/>
          </a:xfrm>
          <a:prstGeom prst="roundRect">
            <a:avLst>
              <a:gd name="adj" fmla="val 1500"/>
            </a:avLst>
          </a:prstGeom>
          <a:solidFill>
            <a:srgbClr val="143A44"/>
          </a:solidFill>
          <a:ln/>
        </p:spPr>
      </p:sp>
      <p:sp>
        <p:nvSpPr>
          <p:cNvPr id="6" name="Text 3"/>
          <p:cNvSpPr/>
          <p:nvPr/>
        </p:nvSpPr>
        <p:spPr>
          <a:xfrm>
            <a:off x="8183880" y="210312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2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Agregado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183880" y="24231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hombres son admitidos más que las mujeres.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183880" y="34290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departamento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183880" y="374904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cuatro de seis, las mujeres son admitidas más. El sesgo estaba en a qué departamento se postulaba.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83880" y="50749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Ningún test unitario</a:t>
            </a:r>
            <a:endParaRPr lang="en-US" sz="1600" dirty="0"/>
          </a:p>
          <a:p>
            <a:pPr marL="0" indent="0">
              <a:buNone/>
            </a:pPr>
            <a:r>
              <a:rPr lang="en-US" sz="1600" b="1" i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atrapa esto.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el agente no le va a decir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preguntas que ningún resumen automático contesta solo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731520"/>
          </a:xfrm>
          <a:prstGeom prst="roundRect">
            <a:avLst>
              <a:gd name="adj" fmla="val 5000"/>
            </a:avLst>
          </a:prstGeom>
          <a:solidFill>
            <a:srgbClr val="1B4A5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984248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9842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08760" y="1865376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nulos por columna?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212080" y="1865376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reporta la salida final, no lo que descartó en el camino.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670048"/>
            <a:ext cx="10881360" cy="731520"/>
          </a:xfrm>
          <a:prstGeom prst="roundRect">
            <a:avLst>
              <a:gd name="adj" fmla="val 5000"/>
            </a:avLst>
          </a:prstGeom>
          <a:solidFill>
            <a:srgbClr val="143A44"/>
          </a:solidFill>
          <a:ln/>
        </p:spPr>
      </p:sp>
      <p:sp>
        <p:nvSpPr>
          <p:cNvPr id="10" name="Shape 8"/>
          <p:cNvSpPr/>
          <p:nvPr/>
        </p:nvSpPr>
        <p:spPr>
          <a:xfrm>
            <a:off x="914400" y="2825496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8254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08760" y="2706624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¿Cambió la N?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212080" y="2706624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dropna() silencioso altera la muestra sin aparecer en el reporte.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511296"/>
            <a:ext cx="10881360" cy="731520"/>
          </a:xfrm>
          <a:prstGeom prst="roundRect">
            <a:avLst>
              <a:gd name="adj" fmla="val 5000"/>
            </a:avLst>
          </a:prstGeom>
          <a:solidFill>
            <a:srgbClr val="1B4A54"/>
          </a:solidFill>
          <a:ln/>
        </p:spPr>
      </p:sp>
      <p:sp>
        <p:nvSpPr>
          <p:cNvPr id="15" name="Shape 13"/>
          <p:cNvSpPr/>
          <p:nvPr/>
        </p:nvSpPr>
        <p:spPr>
          <a:xfrm>
            <a:off x="914400" y="3666744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6667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08760" y="3547872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¿Hay censura a la derecha?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212080" y="3547872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que siguen actualizándose sesgan cualquier tasa calculada sobre ellos.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0080" y="4352544"/>
            <a:ext cx="10881360" cy="731520"/>
          </a:xfrm>
          <a:prstGeom prst="roundRect">
            <a:avLst>
              <a:gd name="adj" fmla="val 5000"/>
            </a:avLst>
          </a:prstGeom>
          <a:solidFill>
            <a:srgbClr val="143A44"/>
          </a:solidFill>
          <a:ln/>
        </p:spPr>
      </p:sp>
      <p:sp>
        <p:nvSpPr>
          <p:cNvPr id="20" name="Shape 18"/>
          <p:cNvSpPr/>
          <p:nvPr/>
        </p:nvSpPr>
        <p:spPr>
          <a:xfrm>
            <a:off x="914400" y="4507992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45079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508760" y="438912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versión del archivo usó?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212080" y="4389120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el árbol de archivos y el diff lo confirman.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40080" y="5193792"/>
            <a:ext cx="10881360" cy="731520"/>
          </a:xfrm>
          <a:prstGeom prst="roundRect">
            <a:avLst>
              <a:gd name="adj" fmla="val 5000"/>
            </a:avLst>
          </a:prstGeom>
          <a:solidFill>
            <a:srgbClr val="1B4A54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349240"/>
            <a:ext cx="420624" cy="42062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6" name="Text 24"/>
          <p:cNvSpPr/>
          <p:nvPr/>
        </p:nvSpPr>
        <p:spPr>
          <a:xfrm>
            <a:off x="914400" y="5349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508760" y="5230368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imputó y con qué supuesto?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5212080" y="5230368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reporta todo con confianza uniforme: no separa lo que sabe de lo que supuso.</a:t>
            </a:r>
            <a:endParaRPr lang="en-US" sz="1300" dirty="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EAF2F1"/>
                </a:solidFill>
                <a:latin typeface="Cambria"/>
              </a:rPr>
              <a:t>El marco 4D: cómo se trabaja con un agente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A9C2C6"/>
                </a:solidFill>
                <a:latin typeface="Calibri"/>
              </a:rPr>
              <a:t>Cuatro competencias. Las cuatro se califican en esta materia, aunque no lleven ese nombre en la rúbrica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2514600" cy="36118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1874519"/>
            <a:ext cx="2514600" cy="64008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EAF2F1"/>
                </a:solidFill>
                <a:latin typeface="Cambria"/>
              </a:rPr>
              <a:t>Delegación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42032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2FA8B8"/>
                </a:solidFill>
                <a:latin typeface="Calibri"/>
              </a:rPr>
              <a:t>DELEGATION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26080"/>
            <a:ext cx="1965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Decidir qué se le entrega y qué no.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03320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>
                <a:solidFill>
                  <a:srgbClr val="A9C2C6"/>
                </a:solidFill>
                <a:latin typeface="Calibri"/>
              </a:rPr>
              <a:t>EN ESTA MATERIA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68496"/>
            <a:ext cx="19659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A9C2C6"/>
                </a:solidFill>
                <a:latin typeface="Calibri"/>
              </a:rPr>
              <a:t>Es la fila «usted decide» del pipeline. Los 12 pagos huérfanos no se delegan: son una regla de negocio sobre dinero.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1874519"/>
            <a:ext cx="2514600" cy="36118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3429000" y="1874519"/>
            <a:ext cx="2514600" cy="64008"/>
          </a:xfrm>
          <a:prstGeom prst="rect">
            <a:avLst/>
          </a:prstGeom>
          <a:solidFill>
            <a:srgbClr val="02C3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703320" y="214884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EAF2F1"/>
                </a:solidFill>
                <a:latin typeface="Cambria"/>
              </a:rPr>
              <a:t>Descripción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2542032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02C39A"/>
                </a:solidFill>
                <a:latin typeface="Calibri"/>
              </a:rPr>
              <a:t>DESCRIPTION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3320" y="2926080"/>
            <a:ext cx="1965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Decirle con precisión qué se quiere.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3703320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>
                <a:solidFill>
                  <a:srgbClr val="A9C2C6"/>
                </a:solidFill>
                <a:latin typeface="Calibri"/>
              </a:rPr>
              <a:t>EN ESTA MATERIA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3968496"/>
            <a:ext cx="19659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A9C2C6"/>
                </a:solidFill>
                <a:latin typeface="Calibri"/>
              </a:rPr>
              <a:t>La plantilla del prompt analítico: objetivo, fuentes, claves, reglas, criterios de calidad, destino y política de errores.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1874519"/>
            <a:ext cx="2514600" cy="36118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6217920" y="1874519"/>
            <a:ext cx="2514600" cy="64008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492240" y="214884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EAF2F1"/>
                </a:solidFill>
                <a:latin typeface="Cambria"/>
              </a:rPr>
              <a:t>Discernimiento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2542032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E8A33D"/>
                </a:solidFill>
                <a:latin typeface="Calibri"/>
              </a:rPr>
              <a:t>DISCERNMENT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2926080"/>
            <a:ext cx="1965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Juzgar lo que vuelve.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703320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>
                <a:solidFill>
                  <a:srgbClr val="A9C2C6"/>
                </a:solidFill>
                <a:latin typeface="Calibri"/>
              </a:rPr>
              <a:t>EN ESTA MATERIA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3968496"/>
            <a:ext cx="19659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A9C2C6"/>
                </a:solidFill>
                <a:latin typeface="Calibri"/>
              </a:rPr>
              <a:t>Las cinco preguntas de la diapositiva anterior. Y el caso Berkeley: el cómputo correcto con la conclusión invertida.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06839" y="1874519"/>
            <a:ext cx="2514600" cy="3611880"/>
          </a:xfrm>
          <a:prstGeom prst="roundRect">
            <a:avLst>
              <a:gd name="adj" fmla="val 45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9006839" y="1874519"/>
            <a:ext cx="2514600" cy="64008"/>
          </a:xfrm>
          <a:prstGeom prst="rect">
            <a:avLst/>
          </a:prstGeom>
          <a:solidFill>
            <a:srgbClr val="2FA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281159" y="214884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EAF2F1"/>
                </a:solidFill>
                <a:latin typeface="Cambria"/>
              </a:rPr>
              <a:t>Diligencia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81159" y="2542032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50" b="1">
                <a:solidFill>
                  <a:srgbClr val="2FA8B8"/>
                </a:solidFill>
                <a:latin typeface="Calibri"/>
              </a:rPr>
              <a:t>DILIGENCE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1159" y="2926080"/>
            <a:ext cx="1965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EAF2F1"/>
                </a:solidFill>
                <a:latin typeface="Calibri"/>
              </a:rPr>
              <a:t>Responder por el resultado.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1159" y="3703320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>
                <a:solidFill>
                  <a:srgbClr val="A9C2C6"/>
                </a:solidFill>
                <a:latin typeface="Calibri"/>
              </a:rPr>
              <a:t>EN ESTA MATERIA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81159" y="3968496"/>
            <a:ext cx="19659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A9C2C6"/>
                </a:solidFill>
                <a:latin typeface="Calibri"/>
              </a:rPr>
              <a:t>El acta de descartes: declarar qué se perdió y por qué. El pipeline lo corre el agente; la firma es suya.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0080" y="5687568"/>
            <a:ext cx="10881360" cy="749808"/>
          </a:xfrm>
          <a:prstGeom prst="roundRect">
            <a:avLst>
              <a:gd name="adj" fmla="val 7000"/>
            </a:avLst>
          </a:prstGeom>
          <a:solidFill>
            <a:srgbClr val="143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960120" y="5833872"/>
            <a:ext cx="102412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>
                <a:solidFill>
                  <a:srgbClr val="E8A33D"/>
                </a:solidFill>
                <a:latin typeface="Calibri"/>
              </a:rPr>
              <a:t>La certificación «AI Fluency: Framework &amp; Foundations» está en el aula como tarea. No es un trámite: es el vocabulario de esta unidad.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rgbClr val="E8A33D"/>
                </a:solidFill>
                <a:latin typeface="Calibri"/>
              </a:rPr>
              <a:t>Marco de Rick Dakan (Ringling College) y Joseph Feller (University College Cork) con Anthropic · CC BY-NC-SA 4.0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agente dentro del pipeline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captura y extracción dejan de ser scripts que se escriben y pasan a ser objetivos que se declaran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2084832" cy="822960"/>
          </a:xfrm>
          <a:prstGeom prst="roundRect">
            <a:avLst>
              <a:gd name="adj" fmla="val 6667"/>
            </a:avLst>
          </a:prstGeom>
          <a:solidFill>
            <a:srgbClr val="2FA8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783080"/>
            <a:ext cx="2084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0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Extracción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3063240"/>
            <a:ext cx="19019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Descarga, paginación de API, scraping, lectura de PDF y XLSX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40080" y="4709160"/>
            <a:ext cx="2084832" cy="1188720"/>
          </a:xfrm>
          <a:prstGeom prst="roundRect">
            <a:avLst>
              <a:gd name="adj" fmla="val 4615"/>
            </a:avLst>
          </a:prstGeom>
          <a:solidFill>
            <a:srgbClr val="143A44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777240" y="4709160"/>
            <a:ext cx="1810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Elegir la fuente y su licencia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62072" y="1783080"/>
            <a:ext cx="2084832" cy="822960"/>
          </a:xfrm>
          <a:prstGeom prst="roundRect">
            <a:avLst>
              <a:gd name="adj" fmla="val 6667"/>
            </a:avLst>
          </a:prstGeom>
          <a:solidFill>
            <a:srgbClr val="2FA8B8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2862072" y="1783080"/>
            <a:ext cx="2084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0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Limpieza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953512" y="3063240"/>
            <a:ext cx="19019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Tipos, duplicados, encoding, normalización de nombres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2862072" y="4709160"/>
            <a:ext cx="2084832" cy="1188720"/>
          </a:xfrm>
          <a:prstGeom prst="roundRect">
            <a:avLst>
              <a:gd name="adj" fmla="val 4615"/>
            </a:avLst>
          </a:prstGeom>
          <a:solidFill>
            <a:srgbClr val="143A44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2999232" y="4709160"/>
            <a:ext cx="1810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Decidir qué hacer con los nulos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84064" y="1783080"/>
            <a:ext cx="2084832" cy="822960"/>
          </a:xfrm>
          <a:prstGeom prst="roundRect">
            <a:avLst>
              <a:gd name="adj" fmla="val 6667"/>
            </a:avLst>
          </a:prstGeom>
          <a:solidFill>
            <a:srgbClr val="2FA8B8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084064" y="1783080"/>
            <a:ext cx="2084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0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Transformación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175504" y="3063240"/>
            <a:ext cx="19019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Joins, agregaciones, derivación de variables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84064" y="4709160"/>
            <a:ext cx="2084832" cy="1188720"/>
          </a:xfrm>
          <a:prstGeom prst="roundRect">
            <a:avLst>
              <a:gd name="adj" fmla="val 4615"/>
            </a:avLst>
          </a:prstGeom>
          <a:solidFill>
            <a:srgbClr val="143A44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5221224" y="4709160"/>
            <a:ext cx="1810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la unidad de análisis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306056" y="1783080"/>
            <a:ext cx="2084832" cy="822960"/>
          </a:xfrm>
          <a:prstGeom prst="roundRect">
            <a:avLst>
              <a:gd name="adj" fmla="val 6667"/>
            </a:avLst>
          </a:prstGeom>
          <a:solidFill>
            <a:srgbClr val="2FA8B8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7306056" y="1783080"/>
            <a:ext cx="2084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0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Carga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397496" y="3063240"/>
            <a:ext cx="19019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Escritura a CSV, Parquet, base de datos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306056" y="4709160"/>
            <a:ext cx="2084832" cy="1188720"/>
          </a:xfrm>
          <a:prstGeom prst="roundRect">
            <a:avLst>
              <a:gd name="adj" fmla="val 4615"/>
            </a:avLst>
          </a:prstGeom>
          <a:solidFill>
            <a:srgbClr val="143A44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7443216" y="4709160"/>
            <a:ext cx="1810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Fijar el esquema final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528048" y="1783080"/>
            <a:ext cx="2084832" cy="822960"/>
          </a:xfrm>
          <a:prstGeom prst="roundRect">
            <a:avLst>
              <a:gd name="adj" fmla="val 6667"/>
            </a:avLst>
          </a:prstGeom>
          <a:solidFill>
            <a:srgbClr val="2FA8B8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528048" y="1783080"/>
            <a:ext cx="2084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0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Verificación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619488" y="3063240"/>
            <a:ext cx="19019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Conteos, rangos, pruebas de integridad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9528048" y="4709160"/>
            <a:ext cx="2084832" cy="1188720"/>
          </a:xfrm>
          <a:prstGeom prst="roundRect">
            <a:avLst>
              <a:gd name="adj" fmla="val 4615"/>
            </a:avLst>
          </a:prstGeom>
          <a:solidFill>
            <a:srgbClr val="143A44"/>
          </a:solidFill>
          <a:ln/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665208" y="4709160"/>
            <a:ext cx="1810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Juzgar si el resultado tiene sentido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40080" y="272491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2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EL AGENTE EJECUTA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40080" y="43708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USTED DECIDE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 decisión de la banda inferior es automatizable: todas dependen de la pregunta, no del archivo.</a:t>
            </a:r>
            <a:endParaRPr lang="en-US" sz="1300" dirty="0"/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Caso: Datos Abiertos Ecuador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datosabiertos.gob.ec — cerca de 400 conjuntos de datos de unas 70 instituciones públicas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577840" cy="4023360"/>
          </a:xfrm>
          <a:prstGeom prst="roundRect">
            <a:avLst>
              <a:gd name="adj" fmla="val 1364"/>
            </a:avLst>
          </a:prstGeom>
          <a:solidFill>
            <a:srgbClr val="143A4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031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OBJETIVO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1460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Descarga el conjunto de personas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desaparecidas del portal de datos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abiertos. Perfila nulos por columna,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normaliza provincias, calcula tasa de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localización por año y provincia, y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entrega un dashboard HTML con el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EAF2F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script reproducible.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60120" y="50749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objetivo en lenguaje natural sustituye a un pipeline de varios archivos.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537960" y="1828800"/>
            <a:ext cx="4983480" cy="1207008"/>
          </a:xfrm>
          <a:prstGeom prst="roundRect">
            <a:avLst>
              <a:gd name="adj" fmla="val 4545"/>
            </a:avLst>
          </a:prstGeom>
          <a:solidFill>
            <a:srgbClr val="1B4A54"/>
          </a:solidFill>
          <a:ln/>
        </p:spPr>
      </p:sp>
      <p:sp>
        <p:nvSpPr>
          <p:cNvPr id="9" name="Shape 7"/>
          <p:cNvSpPr/>
          <p:nvPr/>
        </p:nvSpPr>
        <p:spPr>
          <a:xfrm>
            <a:off x="6812280" y="2212848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0" name="Text 8"/>
          <p:cNvSpPr/>
          <p:nvPr/>
        </p:nvSpPr>
        <p:spPr>
          <a:xfrm>
            <a:off x="6812280" y="22128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60920" y="20116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Subagente 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360920" y="235915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 y perfila: filas, columnas, nulos, rangos de fecha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37960" y="3200400"/>
            <a:ext cx="4983480" cy="1207008"/>
          </a:xfrm>
          <a:prstGeom prst="roundRect">
            <a:avLst>
              <a:gd name="adj" fmla="val 4545"/>
            </a:avLst>
          </a:prstGeom>
          <a:solidFill>
            <a:srgbClr val="1B4A54"/>
          </a:solidFill>
          <a:ln/>
        </p:spPr>
      </p:sp>
      <p:sp>
        <p:nvSpPr>
          <p:cNvPr id="14" name="Shape 12"/>
          <p:cNvSpPr/>
          <p:nvPr/>
        </p:nvSpPr>
        <p:spPr>
          <a:xfrm>
            <a:off x="6812280" y="3584448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5" name="Text 13"/>
          <p:cNvSpPr/>
          <p:nvPr/>
        </p:nvSpPr>
        <p:spPr>
          <a:xfrm>
            <a:off x="6812280" y="3584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60920" y="33832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Subagente 2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360920" y="373075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Normaliza y transforma: provincias, tipos, variables derivadas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537960" y="4572000"/>
            <a:ext cx="4983480" cy="1207008"/>
          </a:xfrm>
          <a:prstGeom prst="roundRect">
            <a:avLst>
              <a:gd name="adj" fmla="val 4545"/>
            </a:avLst>
          </a:prstGeom>
          <a:solidFill>
            <a:srgbClr val="1B4A54"/>
          </a:solidFill>
          <a:ln/>
        </p:spPr>
      </p:sp>
      <p:sp>
        <p:nvSpPr>
          <p:cNvPr id="19" name="Shape 17"/>
          <p:cNvSpPr/>
          <p:nvPr/>
        </p:nvSpPr>
        <p:spPr>
          <a:xfrm>
            <a:off x="6812280" y="4956048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20" name="Text 18"/>
          <p:cNvSpPr/>
          <p:nvPr/>
        </p:nvSpPr>
        <p:spPr>
          <a:xfrm>
            <a:off x="6812280" y="4956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360920" y="47548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Subagente 3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7360920" y="510235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 y documenta: gráficos, dashboard, script final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350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tres corren en paralelo con contextos aislados. Ninguno contamina la ventana del agente principal.</a:t>
            </a:r>
            <a:endParaRPr lang="en-US" sz="1300" dirty="0"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Gestión documental y analítica de texto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mismo motor aplicado a información que no viene en filas y columnas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429000" cy="1645920"/>
          </a:xfrm>
          <a:prstGeom prst="roundRect">
            <a:avLst>
              <a:gd name="adj" fmla="val 3333"/>
            </a:avLst>
          </a:prstGeom>
          <a:solidFill>
            <a:srgbClr val="143A44"/>
          </a:solidFill>
          <a:ln/>
        </p:spPr>
      </p:sp>
      <p:sp>
        <p:nvSpPr>
          <p:cNvPr id="5" name="Shape 3"/>
          <p:cNvSpPr/>
          <p:nvPr/>
        </p:nvSpPr>
        <p:spPr>
          <a:xfrm>
            <a:off x="932688" y="2185416"/>
            <a:ext cx="237744" cy="23774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6" name="Text 4"/>
          <p:cNvSpPr/>
          <p:nvPr/>
        </p:nvSpPr>
        <p:spPr>
          <a:xfrm>
            <a:off x="1325880" y="20756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Extracción estructurada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2688" y="265176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PDF, actas y oficios a un CSV con campos definidos por usted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43400" y="1874520"/>
            <a:ext cx="3429000" cy="1645920"/>
          </a:xfrm>
          <a:prstGeom prst="roundRect">
            <a:avLst>
              <a:gd name="adj" fmla="val 3333"/>
            </a:avLst>
          </a:prstGeom>
          <a:solidFill>
            <a:srgbClr val="143A44"/>
          </a:solidFill>
          <a:ln/>
        </p:spPr>
      </p:sp>
      <p:sp>
        <p:nvSpPr>
          <p:cNvPr id="9" name="Shape 7"/>
          <p:cNvSpPr/>
          <p:nvPr/>
        </p:nvSpPr>
        <p:spPr>
          <a:xfrm>
            <a:off x="4636008" y="2185416"/>
            <a:ext cx="237744" cy="23774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0" y="20756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Clasificación y etiquetado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36008" y="265176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Asignar categorías a un corpus según un esquema propio, no genérico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46720" y="1874520"/>
            <a:ext cx="3429000" cy="1645920"/>
          </a:xfrm>
          <a:prstGeom prst="roundRect">
            <a:avLst>
              <a:gd name="adj" fmla="val 3333"/>
            </a:avLst>
          </a:prstGeom>
          <a:solidFill>
            <a:srgbClr val="143A44"/>
          </a:solidFill>
          <a:ln/>
        </p:spPr>
      </p:sp>
      <p:sp>
        <p:nvSpPr>
          <p:cNvPr id="13" name="Shape 11"/>
          <p:cNvSpPr/>
          <p:nvPr/>
        </p:nvSpPr>
        <p:spPr>
          <a:xfrm>
            <a:off x="8339328" y="2185416"/>
            <a:ext cx="237744" cy="23774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4" name="Text 12"/>
          <p:cNvSpPr/>
          <p:nvPr/>
        </p:nvSpPr>
        <p:spPr>
          <a:xfrm>
            <a:off x="8732520" y="20756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Resumen con trazabilidad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39328" y="265176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Síntesis que cita el documento y la página de cada afirmación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3794760"/>
            <a:ext cx="3429000" cy="1645920"/>
          </a:xfrm>
          <a:prstGeom prst="roundRect">
            <a:avLst>
              <a:gd name="adj" fmla="val 3333"/>
            </a:avLst>
          </a:prstGeom>
          <a:solidFill>
            <a:srgbClr val="143A44"/>
          </a:solidFill>
          <a:ln/>
        </p:spPr>
      </p:sp>
      <p:sp>
        <p:nvSpPr>
          <p:cNvPr id="17" name="Shape 15"/>
          <p:cNvSpPr/>
          <p:nvPr/>
        </p:nvSpPr>
        <p:spPr>
          <a:xfrm>
            <a:off x="932688" y="4105656"/>
            <a:ext cx="237744" cy="23774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1325880" y="39959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Análisis de sentimiento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32688" y="45720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respuestas abiertas de encuestas o reclamos ciudadanos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43400" y="3794760"/>
            <a:ext cx="3429000" cy="1645920"/>
          </a:xfrm>
          <a:prstGeom prst="roundRect">
            <a:avLst>
              <a:gd name="adj" fmla="val 3333"/>
            </a:avLst>
          </a:prstGeom>
          <a:solidFill>
            <a:srgbClr val="143A44"/>
          </a:solidFill>
          <a:ln/>
        </p:spPr>
      </p:sp>
      <p:sp>
        <p:nvSpPr>
          <p:cNvPr id="21" name="Shape 19"/>
          <p:cNvSpPr/>
          <p:nvPr/>
        </p:nvSpPr>
        <p:spPr>
          <a:xfrm>
            <a:off x="4636008" y="4105656"/>
            <a:ext cx="237744" cy="23774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0" y="39959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Búsqueda semántica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636008" y="45720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Preguntar al archivo en lenguaje natural en vez de abrir carpetas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046720" y="3794760"/>
            <a:ext cx="3429000" cy="1645920"/>
          </a:xfrm>
          <a:prstGeom prst="roundRect">
            <a:avLst>
              <a:gd name="adj" fmla="val 3333"/>
            </a:avLst>
          </a:prstGeom>
          <a:solidFill>
            <a:srgbClr val="143A44"/>
          </a:solidFill>
          <a:ln/>
        </p:spPr>
      </p:sp>
      <p:sp>
        <p:nvSpPr>
          <p:cNvPr id="25" name="Shape 23"/>
          <p:cNvSpPr/>
          <p:nvPr/>
        </p:nvSpPr>
        <p:spPr>
          <a:xfrm>
            <a:off x="8339328" y="4105656"/>
            <a:ext cx="237744" cy="23774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8732520" y="39959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Detección de divergencias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339328" y="45720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Contrastar versiones de un mismo documento y señalar diferencias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0080" y="59436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cautela cambia de forma: en texto no hay una N que verificar. Lo que hay que auditar es qué quedó fuera del corpus.</a:t>
            </a:r>
            <a:endParaRPr lang="en-US" sz="1300" dirty="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IDE no desaparece: cambia de función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965960"/>
            <a:ext cx="4937760" cy="2651760"/>
          </a:xfrm>
          <a:prstGeom prst="roundRect">
            <a:avLst>
              <a:gd name="adj" fmla="val 2069"/>
            </a:avLst>
          </a:prstGeom>
          <a:solidFill>
            <a:srgbClr val="143A44"/>
          </a:solidFill>
          <a:ln/>
        </p:spPr>
      </p:sp>
      <p:sp>
        <p:nvSpPr>
          <p:cNvPr id="4" name="Text 2"/>
          <p:cNvSpPr/>
          <p:nvPr/>
        </p:nvSpPr>
        <p:spPr>
          <a:xfrm>
            <a:off x="1005840" y="22402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05840" y="265176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80 % escribir</a:t>
            </a:r>
            <a:endParaRPr lang="en-US" sz="2600" dirty="0"/>
          </a:p>
          <a:p>
            <a:pPr marL="0" indent="0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20 % inspeccionar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005840" y="384048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Mucho tiempo dentro del editor,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 valor por minuto.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0" y="1965960"/>
            <a:ext cx="4937760" cy="2651760"/>
          </a:xfrm>
          <a:prstGeom prst="roundRect">
            <a:avLst>
              <a:gd name="adj" fmla="val 2069"/>
            </a:avLst>
          </a:prstGeom>
          <a:solidFill>
            <a:srgbClr val="1B4A54"/>
          </a:solidFill>
          <a:ln/>
        </p:spPr>
      </p:sp>
      <p:sp>
        <p:nvSpPr>
          <p:cNvPr id="8" name="Text 6"/>
          <p:cNvSpPr/>
          <p:nvPr/>
        </p:nvSpPr>
        <p:spPr>
          <a:xfrm>
            <a:off x="6949440" y="22402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AHORA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949440" y="265176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~0 % escribir</a:t>
            </a:r>
            <a:endParaRPr lang="en-US" sz="2600" dirty="0"/>
          </a:p>
          <a:p>
            <a:pPr marL="0" indent="0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100 % inspeccionar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949440" y="384048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Poco tiempo dentro del editor,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por minuto altísimo.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715000" y="3063240"/>
            <a:ext cx="777240" cy="457200"/>
          </a:xfrm>
          <a:prstGeom prst="rightArrow">
            <a:avLst/>
          </a:prstGeom>
          <a:solidFill>
            <a:srgbClr val="2FA8B8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080" y="493776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02C39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493776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B20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Cuanto más autónomo el agente, más necesaria la superficie de inspección humana.</a:t>
            </a:r>
            <a:endParaRPr lang="en-US" sz="1900" dirty="0"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llevarlo al aula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recorrido de 25 minutos que atraviesa las tres superficies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881360" cy="932688"/>
          </a:xfrm>
          <a:prstGeom prst="roundRect">
            <a:avLst>
              <a:gd name="adj" fmla="val 3922"/>
            </a:avLst>
          </a:prstGeom>
          <a:solidFill>
            <a:srgbClr val="1B4A54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130552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1305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72768" y="1929384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Despachar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931920" y="1929384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Antigravity 2.0: lanzar una tarea real sobre el CSV. Mientras corre, explicar la anatomía del prompt analítico usando el que se acaba de escribir.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926080"/>
            <a:ext cx="10881360" cy="932688"/>
          </a:xfrm>
          <a:prstGeom prst="roundRect">
            <a:avLst>
              <a:gd name="adj" fmla="val 3922"/>
            </a:avLst>
          </a:prstGeom>
          <a:solidFill>
            <a:srgbClr val="143A44"/>
          </a:solidFill>
          <a:ln/>
        </p:spPr>
      </p:sp>
      <p:sp>
        <p:nvSpPr>
          <p:cNvPr id="10" name="Shape 8"/>
          <p:cNvSpPr/>
          <p:nvPr/>
        </p:nvSpPr>
        <p:spPr>
          <a:xfrm>
            <a:off x="960120" y="3182112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31821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72768" y="2980944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Revisar el Artifact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931920" y="2980944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Volver al resultado y preguntar a la clase: quién confía en esto, y qué verificaría antes de firmarlo.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10881360" cy="932688"/>
          </a:xfrm>
          <a:prstGeom prst="roundRect">
            <a:avLst>
              <a:gd name="adj" fmla="val 3922"/>
            </a:avLst>
          </a:prstGeom>
          <a:solidFill>
            <a:srgbClr val="1B4A54"/>
          </a:solidFill>
          <a:ln/>
        </p:spPr>
      </p:sp>
      <p:sp>
        <p:nvSpPr>
          <p:cNvPr id="15" name="Shape 13"/>
          <p:cNvSpPr/>
          <p:nvPr/>
        </p:nvSpPr>
        <p:spPr>
          <a:xfrm>
            <a:off x="960120" y="4233672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6" name="Text 14"/>
          <p:cNvSpPr/>
          <p:nvPr/>
        </p:nvSpPr>
        <p:spPr>
          <a:xfrm>
            <a:off x="960120" y="42336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72768" y="4032504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Abrir el IDE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931920" y="4032504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en los datos lo que el agente no reportó. Con el caso Berkeley el hallazgo está garantizado.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0080" y="5029200"/>
            <a:ext cx="10881360" cy="932688"/>
          </a:xfrm>
          <a:prstGeom prst="roundRect">
            <a:avLst>
              <a:gd name="adj" fmla="val 3922"/>
            </a:avLst>
          </a:prstGeom>
          <a:solidFill>
            <a:srgbClr val="143A44"/>
          </a:solidFill>
          <a:ln/>
        </p:spPr>
      </p:sp>
      <p:sp>
        <p:nvSpPr>
          <p:cNvPr id="20" name="Shape 18"/>
          <p:cNvSpPr/>
          <p:nvPr/>
        </p:nvSpPr>
        <p:spPr>
          <a:xfrm>
            <a:off x="960120" y="5285232"/>
            <a:ext cx="420624" cy="42062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52852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572768" y="5084064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Cerrar en terminal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931920" y="5084064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Correr agy sobre la misma carpeta: mismo motor, sin interfaz. Deja planteado el encuentro de agentes CLI.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Tener una conversación ya ejecutada de respaldo: las cuotas del plan gratuito se agotan rápido.</a:t>
            </a:r>
            <a:endParaRPr lang="en-US" sz="1300" dirty="0"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Instalación de las tres superficies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7043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sale de antigravity.google/download — cada producto se descarga por separado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29000" cy="3749040"/>
          </a:xfrm>
          <a:prstGeom prst="roundRect">
            <a:avLst>
              <a:gd name="adj" fmla="val 1600"/>
            </a:avLst>
          </a:prstGeom>
          <a:solidFill>
            <a:srgbClr val="143A44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08483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Antigravity 2.0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14400" y="248716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50" dirty="0">
                <a:solidFill>
                  <a:srgbClr val="2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MANAGER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914400" y="2926080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44752" y="28529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Instalador para su sistema desde la página de descarga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914400" y="3703320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703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44752" y="363016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Iniciar sesión con cuenta Google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914400" y="4480560"/>
            <a:ext cx="420624" cy="420624"/>
          </a:xfrm>
          <a:prstGeom prst="ellipse">
            <a:avLst/>
          </a:prstGeom>
          <a:solidFill>
            <a:srgbClr val="2FA8B8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4480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44752" y="44074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Folder → apuntar a la carpeta del proyecto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14400" y="5138928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Ícono con fondo blanco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43400" y="1828800"/>
            <a:ext cx="3429000" cy="3749040"/>
          </a:xfrm>
          <a:prstGeom prst="roundRect">
            <a:avLst>
              <a:gd name="adj" fmla="val 1600"/>
            </a:avLst>
          </a:prstGeom>
          <a:solidFill>
            <a:srgbClr val="143A44"/>
          </a:solidFill>
          <a:ln/>
        </p:spPr>
      </p:sp>
      <p:sp>
        <p:nvSpPr>
          <p:cNvPr id="18" name="Text 16"/>
          <p:cNvSpPr/>
          <p:nvPr/>
        </p:nvSpPr>
        <p:spPr>
          <a:xfrm>
            <a:off x="4617720" y="208483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Antigravity IDE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617720" y="248716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17720" y="2926080"/>
            <a:ext cx="420624" cy="42062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4617720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148072" y="28529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Sección Antigravity IDE de la misma página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17720" y="3703320"/>
            <a:ext cx="420624" cy="42062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4" name="Text 22"/>
          <p:cNvSpPr/>
          <p:nvPr/>
        </p:nvSpPr>
        <p:spPr>
          <a:xfrm>
            <a:off x="4617720" y="3703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148072" y="363016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instala junto a la 2.0, no la reemplaza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617720" y="4480560"/>
            <a:ext cx="420624" cy="42062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7" name="Text 25"/>
          <p:cNvSpPr/>
          <p:nvPr/>
        </p:nvSpPr>
        <p:spPr>
          <a:xfrm>
            <a:off x="4617720" y="4480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148072" y="44074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Botón Open IDE salta entre ambas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4617720" y="5138928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Ícono con rejilla negra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8046720" y="1828800"/>
            <a:ext cx="3429000" cy="3749040"/>
          </a:xfrm>
          <a:prstGeom prst="roundRect">
            <a:avLst>
              <a:gd name="adj" fmla="val 1600"/>
            </a:avLst>
          </a:prstGeom>
          <a:solidFill>
            <a:srgbClr val="143A44"/>
          </a:solidFill>
          <a:ln/>
        </p:spPr>
      </p:sp>
      <p:sp>
        <p:nvSpPr>
          <p:cNvPr id="31" name="Text 29"/>
          <p:cNvSpPr/>
          <p:nvPr/>
        </p:nvSpPr>
        <p:spPr>
          <a:xfrm>
            <a:off x="8321040" y="208483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agy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8321040" y="248716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8321040" y="2926080"/>
            <a:ext cx="420624" cy="42062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4" name="Text 32"/>
          <p:cNvSpPr/>
          <p:nvPr/>
        </p:nvSpPr>
        <p:spPr>
          <a:xfrm>
            <a:off x="8321040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851392" y="28529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PowerShell:  irm .../cli/install.ps1 | iex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8321040" y="3703320"/>
            <a:ext cx="420624" cy="42062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7" name="Text 35"/>
          <p:cNvSpPr/>
          <p:nvPr/>
        </p:nvSpPr>
        <p:spPr>
          <a:xfrm>
            <a:off x="8321040" y="3703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851392" y="363016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macOS/Linux:  curl -fsSL .../cli/install.sh | bash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8321040" y="4480560"/>
            <a:ext cx="420624" cy="42062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40" name="Text 38"/>
          <p:cNvSpPr/>
          <p:nvPr/>
        </p:nvSpPr>
        <p:spPr>
          <a:xfrm>
            <a:off x="8321040" y="4480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851392" y="44074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A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terminal nueva → agy --version</a:t>
            </a:r>
            <a:endParaRPr lang="en-US" sz="1150" dirty="0"/>
          </a:p>
        </p:txBody>
      </p:sp>
      <p:sp>
        <p:nvSpPr>
          <p:cNvPr id="42" name="Text 40"/>
          <p:cNvSpPr/>
          <p:nvPr/>
        </p:nvSpPr>
        <p:spPr>
          <a:xfrm>
            <a:off x="8321040" y="5138928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Binario único, sin admin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4008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i="1" dirty="0">
                <a:solidFill>
                  <a:srgbClr val="A9C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Requisitos: Windows 10 (64 bits) o superior, macOS 12+, Linux con glibc 2.28+. Chrome instalado y cuenta Gmail personal para el agente de navegador.</a:t>
            </a:r>
            <a:endParaRPr lang="en-US" sz="1250" dirty="0"/>
          </a:p>
        </p:txBody>
      </p:sp>
      <p:sp>
        <p:nvSpPr>
          <p:cNvPr id="44" name="Rectangle 43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3291840"/>
            <a:ext cx="4572000" cy="4572000"/>
          </a:xfrm>
          <a:prstGeom prst="ellipse">
            <a:avLst/>
          </a:prstGeom>
          <a:solidFill>
            <a:srgbClr val="0F3B45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1737360"/>
            <a:ext cx="7863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200"/>
              </a:lnSpc>
              <a:buNone/>
            </a:pPr>
            <a:r>
              <a:rPr lang="en-US" sz="40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agente automatizó</a:t>
            </a:r>
            <a:endParaRPr lang="en-US" sz="40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0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producción,</a:t>
            </a:r>
            <a:endParaRPr lang="en-US" sz="40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000" b="1" dirty="0">
                <a:solidFill>
                  <a:srgbClr val="EAF2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la responsabilidad.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280160" y="4617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Despache en el Manager. Verifique en el IDE. Firme usted.</a:t>
            </a:r>
            <a:endParaRPr lang="en-US" sz="17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96012"/>
          </a:xfrm>
          <a:prstGeom prst="rect">
            <a:avLst/>
          </a:prstGeom>
          <a:solidFill>
            <a:srgbClr val="003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96012"/>
            <a:ext cx="12192000" cy="41148"/>
          </a:xfrm>
          <a:prstGeom prst="rect">
            <a:avLst/>
          </a:prstGeom>
          <a:solidFill>
            <a:srgbClr val="FC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2018</Words>
  <Application>Microsoft Office PowerPoint</Application>
  <PresentationFormat>Panorámica</PresentationFormat>
  <Paragraphs>278</Paragraphs>
  <Slides>16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Courier New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Agentes de IA en el flujo analítico</dc:title>
  <dc:subject>PptxGenJS Presentation</dc:subject>
  <dc:creator>Maikel Leyva Vázquez</dc:creator>
  <cp:lastModifiedBy>MAIKEL YELANDI LEYVA VAZQUEZ</cp:lastModifiedBy>
  <cp:revision>2</cp:revision>
  <dcterms:created xsi:type="dcterms:W3CDTF">2026-08-21T22:57:33Z</dcterms:created>
  <dcterms:modified xsi:type="dcterms:W3CDTF">2026-08-27T21:52:33Z</dcterms:modified>
</cp:coreProperties>
</file>